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41"/>
  </p:notesMasterIdLst>
  <p:handoutMasterIdLst>
    <p:handoutMasterId r:id="rId42"/>
  </p:handoutMasterIdLst>
  <p:sldIdLst>
    <p:sldId id="259" r:id="rId2"/>
    <p:sldId id="467" r:id="rId3"/>
    <p:sldId id="498" r:id="rId4"/>
    <p:sldId id="468" r:id="rId5"/>
    <p:sldId id="469" r:id="rId6"/>
    <p:sldId id="470" r:id="rId7"/>
    <p:sldId id="471" r:id="rId8"/>
    <p:sldId id="496" r:id="rId9"/>
    <p:sldId id="472" r:id="rId10"/>
    <p:sldId id="473" r:id="rId11"/>
    <p:sldId id="474" r:id="rId12"/>
    <p:sldId id="500" r:id="rId13"/>
    <p:sldId id="497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501" r:id="rId23"/>
    <p:sldId id="499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502" r:id="rId38"/>
    <p:sldId id="503" r:id="rId39"/>
    <p:sldId id="440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132" autoAdjust="0"/>
    <p:restoredTop sz="94622" autoAdjust="0"/>
  </p:normalViewPr>
  <p:slideViewPr>
    <p:cSldViewPr snapToGrid="0">
      <p:cViewPr varScale="1">
        <p:scale>
          <a:sx n="98" d="100"/>
          <a:sy n="98" d="100"/>
        </p:scale>
        <p:origin x="-1212" y="-90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17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21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=""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937503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65531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241975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9633880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23708447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8942447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7826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0101309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023292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9476612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72473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739098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268754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116315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29695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316867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365969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60307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53017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069056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295639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667083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3727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5450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41727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25382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132324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14485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8969563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9631198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90104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=""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=""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=""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=""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stasolutions.com/resources/blogs/5-statistical-methods-for-forecasting-quantitative-time-series/" TargetMode="Externa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 smtClean="0"/>
              <a:t>Introduction to AI and ML – Day 1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000" dirty="0" err="1" smtClean="0"/>
              <a:t>Gururajan</a:t>
            </a:r>
            <a:r>
              <a:rPr lang="en-GB" sz="2000" dirty="0" smtClean="0"/>
              <a:t> </a:t>
            </a:r>
            <a:r>
              <a:rPr lang="en-GB" sz="2000" dirty="0" err="1" smtClean="0"/>
              <a:t>Narasimhan</a:t>
            </a:r>
            <a:r>
              <a:rPr lang="en-GB" sz="2000" dirty="0" smtClean="0"/>
              <a:t>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=""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neural network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8594036" cy="914400"/>
          </a:xfrm>
        </p:spPr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Car Parking assist system is an example for</a:t>
            </a:r>
          </a:p>
          <a:p>
            <a:r>
              <a:rPr lang="en-US" dirty="0" smtClean="0"/>
              <a:t>Broad AI touches upon </a:t>
            </a:r>
          </a:p>
          <a:p>
            <a:r>
              <a:rPr lang="en-US" dirty="0" smtClean="0"/>
              <a:t>What are the domains that come under Artificial Intelligence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2104-F97B-4A9D-B1E9-C7A77773EC9B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</a:t>
            </a:r>
            <a:r>
              <a:rPr lang="en-US" dirty="0" err="1" smtClean="0"/>
              <a:t>Learining</a:t>
            </a:r>
            <a:r>
              <a:rPr lang="en-US" dirty="0" smtClean="0"/>
              <a:t> – Section 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>
            <a:normAutofit fontScale="90000"/>
          </a:bodyPr>
          <a:lstStyle/>
          <a:p>
            <a:r>
              <a:rPr lang="en-IN" altLang="en-US" sz="3600" b="1" dirty="0" smtClean="0">
                <a:solidFill>
                  <a:srgbClr val="C00000"/>
                </a:solidFill>
              </a:rPr>
              <a:t>What is Machine Learning – Tom Mitchell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" y="820525"/>
            <a:ext cx="9144000" cy="4401205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dirty="0" smtClean="0">
                <a:solidFill>
                  <a:schemeClr val="tx1"/>
                </a:solidFill>
              </a:rPr>
              <a:t>  The field of machine learning is concerned  with the question of how to </a:t>
            </a:r>
            <a:br>
              <a:rPr lang="en-US" altLang="en-US" dirty="0" smtClean="0">
                <a:solidFill>
                  <a:schemeClr val="tx1"/>
                </a:solidFill>
              </a:rPr>
            </a:br>
            <a:r>
              <a:rPr lang="en-US" altLang="en-US" dirty="0" smtClean="0">
                <a:solidFill>
                  <a:schemeClr val="tx1"/>
                </a:solidFill>
              </a:rPr>
              <a:t>    construct computer  programs that automatically improve with or </a:t>
            </a:r>
            <a:r>
              <a:rPr lang="en-US" altLang="en-US" b="1" dirty="0" smtClean="0">
                <a:solidFill>
                  <a:srgbClr val="FF0000"/>
                </a:solidFill>
              </a:rPr>
              <a:t>LEARN</a:t>
            </a:r>
            <a:r>
              <a:rPr lang="en-US" altLang="en-US" dirty="0" smtClean="0">
                <a:solidFill>
                  <a:schemeClr val="tx1"/>
                </a:solidFill>
              </a:rPr>
              <a:t> from </a:t>
            </a:r>
            <a:br>
              <a:rPr lang="en-US" altLang="en-US" dirty="0" smtClean="0">
                <a:solidFill>
                  <a:schemeClr val="tx1"/>
                </a:solidFill>
              </a:rPr>
            </a:br>
            <a:r>
              <a:rPr lang="en-US" altLang="en-US" dirty="0" smtClean="0">
                <a:solidFill>
                  <a:schemeClr val="tx1"/>
                </a:solidFill>
              </a:rPr>
              <a:t>    experience</a:t>
            </a:r>
          </a:p>
          <a:p>
            <a:r>
              <a:rPr lang="en-US" b="1" dirty="0"/>
              <a:t>Tom</a:t>
            </a:r>
            <a:r>
              <a:rPr lang="en-US" dirty="0"/>
              <a:t> M. </a:t>
            </a:r>
            <a:r>
              <a:rPr lang="en-US" b="1" dirty="0"/>
              <a:t>Mitchell</a:t>
            </a:r>
            <a:r>
              <a:rPr lang="en-US" dirty="0"/>
              <a:t> provided a widely </a:t>
            </a:r>
            <a:r>
              <a:rPr lang="en-US" dirty="0" smtClean="0"/>
              <a:t>quoted and more formal</a:t>
            </a:r>
            <a:r>
              <a:rPr lang="en-US" dirty="0"/>
              <a:t> </a:t>
            </a:r>
            <a:r>
              <a:rPr lang="en-US" dirty="0" smtClean="0"/>
              <a:t> </a:t>
            </a:r>
            <a:r>
              <a:rPr lang="en-US" b="1" dirty="0" smtClean="0"/>
              <a:t>definition</a:t>
            </a:r>
            <a:r>
              <a:rPr lang="en-US" dirty="0"/>
              <a:t> of the algorithms studied in the </a:t>
            </a:r>
            <a:r>
              <a:rPr lang="en-US" b="1" dirty="0"/>
              <a:t>machine learning</a:t>
            </a:r>
            <a:r>
              <a:rPr lang="en-US" dirty="0"/>
              <a:t> field: </a:t>
            </a:r>
            <a:r>
              <a:rPr lang="en-US" b="1" dirty="0">
                <a:solidFill>
                  <a:srgbClr val="00B050"/>
                </a:solidFill>
              </a:rPr>
              <a:t>"A computer program is said to learn from experience E with respect to some class of tasks T and performance measure P if its performance at tasks in T, as measured by P, improves with experience E. </a:t>
            </a:r>
            <a:r>
              <a:rPr lang="en-US" b="1" dirty="0" smtClean="0">
                <a:solidFill>
                  <a:srgbClr val="00B050"/>
                </a:solidFill>
              </a:rPr>
              <a:t>… “</a:t>
            </a:r>
            <a:endParaRPr lang="en-US" alt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The key word here is </a:t>
            </a:r>
            <a:r>
              <a:rPr lang="en-US" dirty="0" smtClean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 smtClean="0"/>
              <a:t>What do mean by saying “ I am </a:t>
            </a:r>
            <a:r>
              <a:rPr lang="en-US" dirty="0" smtClean="0">
                <a:solidFill>
                  <a:srgbClr val="FF0000"/>
                </a:solidFill>
              </a:rPr>
              <a:t>Learning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ability to understand and improve my work based on previous experience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1"/>
            <a:ext cx="6629400" cy="4589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https://ion.icaew.com/itcounts/b/weblog/posts/theaccountinganddatascienceworldsmeet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 smtClean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600200"/>
            <a:ext cx="1735138" cy="108585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595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1" y="1362075"/>
            <a:ext cx="21431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39" y="1143000"/>
            <a:ext cx="30003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4" y="3200400"/>
            <a:ext cx="217963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 smtClean="0"/>
              <a:t>Fruit</a:t>
            </a:r>
          </a:p>
          <a:p>
            <a:r>
              <a:rPr lang="en-US" altLang="en-US" b="1" dirty="0" smtClean="0"/>
              <a:t>3. Texture : Soft</a:t>
            </a:r>
            <a:endParaRPr lang="en-US" altLang="en-US" b="1" dirty="0"/>
          </a:p>
          <a:p>
            <a:r>
              <a:rPr lang="en-US" altLang="en-US" dirty="0" smtClean="0"/>
              <a:t>4. </a:t>
            </a:r>
            <a:r>
              <a:rPr lang="en-US" altLang="en-US" dirty="0"/>
              <a:t>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32004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 smtClean="0"/>
              <a:t>Logo:</a:t>
            </a:r>
          </a:p>
          <a:p>
            <a:r>
              <a:rPr lang="en-US" altLang="en-US" b="1" dirty="0" smtClean="0"/>
              <a:t>3. Texture : </a:t>
            </a:r>
          </a:p>
          <a:p>
            <a:r>
              <a:rPr lang="en-US" altLang="en-US" dirty="0" smtClean="0"/>
              <a:t>4.Shape </a:t>
            </a:r>
            <a:endParaRPr lang="en-US" altLang="en-US" dirty="0"/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3200400"/>
            <a:ext cx="1676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 smtClean="0"/>
              <a:t>Fruit</a:t>
            </a:r>
          </a:p>
          <a:p>
            <a:r>
              <a:rPr lang="en-US" altLang="en-US" b="1" dirty="0" smtClean="0"/>
              <a:t>3. Texture : Soft</a:t>
            </a:r>
          </a:p>
          <a:p>
            <a:r>
              <a:rPr lang="en-US" altLang="en-US" dirty="0" smtClean="0"/>
              <a:t>4.Shape </a:t>
            </a:r>
            <a:endParaRPr lang="en-US" altLang="en-US" dirty="0"/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4572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sz="1600" dirty="0" smtClean="0"/>
              <a:t>What </a:t>
            </a:r>
            <a:r>
              <a:rPr lang="en-US" altLang="en-US" sz="1600" dirty="0"/>
              <a:t>do you mean by </a:t>
            </a:r>
            <a:r>
              <a:rPr lang="en-US" altLang="en-US" sz="1600" dirty="0" smtClean="0"/>
              <a:t>Apple?</a:t>
            </a:r>
            <a:endParaRPr lang="en-US" alt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30015" y="770135"/>
            <a:ext cx="51315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119921" y="728419"/>
            <a:ext cx="5143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2" y="962902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962902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914400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547" y="132862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 smtClean="0">
                <a:solidFill>
                  <a:srgbClr val="0000FF"/>
                </a:solidFill>
              </a:rPr>
              <a:t>y = f(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400" dirty="0" smtClean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457200"/>
            <a:ext cx="9144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382000" cy="29146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 smtClean="0"/>
              <a:t>Apply a prediction function to a feature representation of the image to get the desired output:</a:t>
            </a:r>
            <a:r>
              <a:rPr lang="en-US" altLang="en-US" sz="2100" dirty="0" smtClean="0"/>
              <a:t/>
            </a:r>
            <a:br>
              <a:rPr lang="en-US" altLang="en-US" sz="2100" dirty="0" smtClean="0"/>
            </a:br>
            <a:endParaRPr lang="en-US" altLang="en-US" sz="2100" dirty="0" smtClean="0"/>
          </a:p>
          <a:p>
            <a:pPr>
              <a:buFontTx/>
              <a:buNone/>
            </a:pPr>
            <a:r>
              <a:rPr lang="en-US" altLang="en-US" sz="2100" dirty="0" smtClean="0">
                <a:solidFill>
                  <a:srgbClr val="0000FF"/>
                </a:solidFill>
              </a:rPr>
              <a:t>			</a:t>
            </a:r>
            <a:r>
              <a:rPr lang="en-US" altLang="en-US" sz="5200" dirty="0" smtClean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 smtClean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 smtClean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485900"/>
            <a:ext cx="762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171700"/>
            <a:ext cx="774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800350"/>
            <a:ext cx="774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1" y="4936332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60045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 smtClean="0"/>
              <a:t>Training: </a:t>
            </a:r>
            <a:r>
              <a:rPr lang="en-US" altLang="en-US" sz="2000" dirty="0" smtClean="0"/>
              <a:t>given a </a:t>
            </a:r>
            <a:r>
              <a:rPr lang="en-US" altLang="en-US" sz="2000" i="1" dirty="0" smtClean="0"/>
              <a:t>training set </a:t>
            </a:r>
            <a:r>
              <a:rPr lang="en-US" altLang="en-US" sz="2000" dirty="0" smtClean="0"/>
              <a:t>of labeled examples</a:t>
            </a:r>
            <a:r>
              <a:rPr lang="en-US" altLang="en-US" sz="2000" i="1" dirty="0" smtClean="0"/>
              <a:t> </a:t>
            </a:r>
            <a:r>
              <a:rPr lang="en-US" altLang="en-US" sz="2000" dirty="0" smtClean="0">
                <a:solidFill>
                  <a:srgbClr val="0000FF"/>
                </a:solidFill>
              </a:rPr>
              <a:t>{(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sz="2000" dirty="0" smtClean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altLang="en-US" sz="2000" dirty="0" smtClean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 smtClean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sz="2000" dirty="0" err="1" smtClean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sz="2000" dirty="0" smtClean="0">
                <a:solidFill>
                  <a:srgbClr val="0000FF"/>
                </a:solidFill>
              </a:rPr>
              <a:t>)}</a:t>
            </a:r>
            <a:r>
              <a:rPr lang="en-US" altLang="en-US" sz="2000" dirty="0" smtClean="0"/>
              <a:t>, estimate the prediction function </a:t>
            </a:r>
            <a:r>
              <a:rPr lang="en-US" altLang="en-US" sz="2000" dirty="0" smtClean="0">
                <a:solidFill>
                  <a:srgbClr val="0000FF"/>
                </a:solidFill>
              </a:rPr>
              <a:t>f </a:t>
            </a:r>
            <a:r>
              <a:rPr lang="en-US" altLang="en-US" sz="2000" dirty="0" smtClean="0"/>
              <a:t>by minimizing the prediction error on the training set</a:t>
            </a:r>
          </a:p>
          <a:p>
            <a:r>
              <a:rPr lang="en-US" altLang="en-US" sz="2000" b="1" dirty="0" smtClean="0"/>
              <a:t>Testing:</a:t>
            </a:r>
            <a:r>
              <a:rPr lang="en-US" altLang="en-US" sz="2000" dirty="0" smtClean="0"/>
              <a:t> apply </a:t>
            </a:r>
            <a:r>
              <a:rPr lang="en-US" altLang="en-US" sz="2000" dirty="0" smtClean="0">
                <a:solidFill>
                  <a:srgbClr val="0000FF"/>
                </a:solidFill>
              </a:rPr>
              <a:t>f</a:t>
            </a:r>
            <a:r>
              <a:rPr lang="en-US" altLang="en-US" sz="2000" dirty="0" smtClean="0"/>
              <a:t> to a never before seen </a:t>
            </a:r>
            <a:r>
              <a:rPr lang="en-US" altLang="en-US" sz="2000" i="1" dirty="0" smtClean="0"/>
              <a:t>test example</a:t>
            </a:r>
            <a:r>
              <a:rPr lang="en-US" altLang="en-US" sz="2000" dirty="0" smtClean="0"/>
              <a:t> 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000" dirty="0" smtClean="0"/>
              <a:t> and output the predicted value </a:t>
            </a:r>
            <a:r>
              <a:rPr lang="en-US" altLang="en-US" sz="2000" dirty="0" smtClean="0">
                <a:solidFill>
                  <a:srgbClr val="0000FF"/>
                </a:solidFill>
              </a:rPr>
              <a:t>y </a:t>
            </a:r>
            <a:r>
              <a:rPr lang="en-US" altLang="en-US" sz="2400" dirty="0" smtClean="0">
                <a:solidFill>
                  <a:srgbClr val="0000FF"/>
                </a:solidFill>
              </a:rPr>
              <a:t>= f(</a:t>
            </a:r>
            <a:r>
              <a:rPr lang="en-US" altLang="en-US" sz="2400" b="1" dirty="0" smtClean="0">
                <a:solidFill>
                  <a:srgbClr val="0000FF"/>
                </a:solidFill>
              </a:rPr>
              <a:t>x</a:t>
            </a:r>
            <a:r>
              <a:rPr lang="en-US" altLang="en-US" sz="2400" dirty="0" smtClean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29600" cy="536972"/>
          </a:xfrm>
        </p:spPr>
        <p:txBody>
          <a:bodyPr>
            <a:normAutofit/>
          </a:bodyPr>
          <a:lstStyle/>
          <a:p>
            <a:r>
              <a:rPr lang="en-US" dirty="0" smtClean="0"/>
              <a:t>What is what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886200"/>
          </a:xfrm>
        </p:spPr>
        <p:txBody>
          <a:bodyPr>
            <a:noAutofit/>
          </a:bodyPr>
          <a:lstStyle/>
          <a:p>
            <a:r>
              <a:rPr lang="en-US" dirty="0" smtClean="0"/>
              <a:t>In machine learning the pictures or words or actual numbers are the –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smtClean="0"/>
              <a:t>– this is ‘x’ the input variable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names you gave for those pictures </a:t>
            </a:r>
            <a:r>
              <a:rPr lang="en-US" dirty="0" smtClean="0">
                <a:solidFill>
                  <a:srgbClr val="FF0000"/>
                </a:solidFill>
              </a:rPr>
              <a:t>– LABELS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FF0000"/>
                </a:solidFill>
              </a:rPr>
              <a:t> OUTPUT </a:t>
            </a:r>
            <a:r>
              <a:rPr lang="en-US" dirty="0" smtClean="0"/>
              <a:t>-- labeled output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Program writing in Python, R or C++  -- </a:t>
            </a:r>
            <a:r>
              <a:rPr lang="en-US" dirty="0" smtClean="0">
                <a:solidFill>
                  <a:srgbClr val="FF0000"/>
                </a:solidFill>
              </a:rPr>
              <a:t>LEARNING ALGORITHM </a:t>
            </a:r>
            <a:r>
              <a:rPr lang="en-US" dirty="0" smtClean="0"/>
              <a:t> -- this is the program you write in python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equations which you have built – the model of an apple you have in mind - </a:t>
            </a:r>
            <a:r>
              <a:rPr lang="en-US" dirty="0" smtClean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dirty="0" smtClean="0"/>
              <a:t>Then when a real apple is then shown to you, then you say it is an apple, this is the </a:t>
            </a:r>
            <a:r>
              <a:rPr lang="en-US" dirty="0" smtClean="0">
                <a:solidFill>
                  <a:srgbClr val="FF0000"/>
                </a:solidFill>
              </a:rPr>
              <a:t>PREDICTED OUTPUT </a:t>
            </a:r>
            <a:r>
              <a:rPr lang="en-US" dirty="0" smtClean="0"/>
              <a:t>–  ‘ y’</a:t>
            </a:r>
          </a:p>
          <a:p>
            <a:pPr>
              <a:buNone/>
            </a:pPr>
            <a:r>
              <a:rPr lang="en-US" dirty="0" smtClean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14300"/>
            <a:ext cx="8229600" cy="594122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000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 smtClean="0"/>
              <a:t>Features</a:t>
            </a:r>
          </a:p>
          <a:p>
            <a:pPr lvl="1"/>
            <a:r>
              <a:rPr lang="en-US" altLang="en-US" dirty="0" smtClean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 smtClean="0"/>
              <a:t>Samples</a:t>
            </a:r>
          </a:p>
          <a:p>
            <a:pPr lvl="1"/>
            <a:r>
              <a:rPr lang="en-US" altLang="en-US" dirty="0" smtClean="0"/>
              <a:t>A sample is an item to process (e.g. classify). It can be a document, a picture, a sound, a video, a row in database or CSV file, or whatever you can describe with a fixed set of quantitative traits.</a:t>
            </a:r>
            <a:endParaRPr lang="en-US" altLang="en-US" dirty="0"/>
          </a:p>
          <a:p>
            <a:r>
              <a:rPr lang="en-US" altLang="en-US" sz="2800" b="1" dirty="0" smtClean="0"/>
              <a:t>Feature vector </a:t>
            </a:r>
          </a:p>
          <a:p>
            <a:pPr lvl="1"/>
            <a:r>
              <a:rPr lang="en-US" altLang="en-US" dirty="0" smtClean="0"/>
              <a:t>is an n-dimensional vector of numerical  features that represent some object.</a:t>
            </a:r>
          </a:p>
          <a:p>
            <a:r>
              <a:rPr lang="en-US" altLang="en-US" sz="2800" b="1" dirty="0" smtClean="0"/>
              <a:t>Feature extraction</a:t>
            </a:r>
          </a:p>
          <a:p>
            <a:pPr lvl="1"/>
            <a:r>
              <a:rPr lang="en-US" altLang="en-US" dirty="0" smtClean="0"/>
              <a:t>Preparation of feature vector</a:t>
            </a:r>
          </a:p>
          <a:p>
            <a:pPr lvl="1"/>
            <a:r>
              <a:rPr lang="en-US" altLang="en-US" dirty="0" smtClean="0"/>
              <a:t> transforms the data in the high-dimensional space to a space of fewer </a:t>
            </a:r>
            <a:r>
              <a:rPr lang="en-US" altLang="en-US" u="sng" dirty="0" smtClean="0"/>
              <a:t>dimensions</a:t>
            </a:r>
            <a:r>
              <a:rPr lang="en-US" altLang="en-US" dirty="0" smtClean="0"/>
              <a:t>.</a:t>
            </a:r>
          </a:p>
          <a:p>
            <a:r>
              <a:rPr lang="en-US" altLang="en-US" sz="2800" b="1" dirty="0" smtClean="0"/>
              <a:t>Training/Evolution set </a:t>
            </a:r>
          </a:p>
          <a:p>
            <a:pPr lvl="1"/>
            <a:r>
              <a:rPr lang="en-US" altLang="en-US" dirty="0" smtClean="0"/>
              <a:t>Set of data to discover potentially predictive relationships. 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1 -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Artificial Intelligence – AI</a:t>
            </a:r>
          </a:p>
          <a:p>
            <a:r>
              <a:rPr lang="en-US" dirty="0" smtClean="0"/>
              <a:t>Human actions corresponding AI actions - What constitutes AI</a:t>
            </a:r>
          </a:p>
          <a:p>
            <a:r>
              <a:rPr lang="en-US" dirty="0" smtClean="0"/>
              <a:t>Strong AI and weak AI – Introduction and examples</a:t>
            </a:r>
          </a:p>
          <a:p>
            <a:r>
              <a:rPr lang="en-US" dirty="0" smtClean="0"/>
              <a:t>Introduction to Machine Learning and the idea of Learning</a:t>
            </a:r>
          </a:p>
          <a:p>
            <a:r>
              <a:rPr lang="en-US" dirty="0" smtClean="0"/>
              <a:t>Overview of Neural Networks and </a:t>
            </a:r>
            <a:r>
              <a:rPr lang="en-US" smtClean="0"/>
              <a:t>its role in AI</a:t>
            </a:r>
            <a:endParaRPr lang="en-US" dirty="0" smtClean="0"/>
          </a:p>
          <a:p>
            <a:r>
              <a:rPr lang="en-US" dirty="0" smtClean="0"/>
              <a:t>Complete Machine Learning cycle</a:t>
            </a:r>
          </a:p>
          <a:p>
            <a:r>
              <a:rPr lang="en-US" dirty="0" smtClean="0"/>
              <a:t>Supervised and Unsupervised learning</a:t>
            </a:r>
          </a:p>
          <a:p>
            <a:r>
              <a:rPr lang="en-US" dirty="0" smtClean="0"/>
              <a:t>Semi-supervised learning and Reinforcement learning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6592" y="-143933"/>
            <a:ext cx="10158663" cy="5287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94122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solidFill>
                  <a:srgbClr val="C00000"/>
                </a:solidFill>
              </a:rPr>
              <a:t>Machine Learning – How it is done?</a:t>
            </a:r>
            <a:endParaRPr lang="en-US" altLang="en-US" dirty="0" smtClean="0">
              <a:solidFill>
                <a:srgbClr val="C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742950"/>
            <a:ext cx="160020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177528"/>
            <a:ext cx="2438400" cy="2308622"/>
            <a:chOff x="228600" y="1417320"/>
            <a:chExt cx="2438400" cy="2849880"/>
          </a:xfrm>
        </p:grpSpPr>
        <p:sp>
          <p:nvSpPr>
            <p:cNvPr id="27672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45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1828800"/>
            <a:ext cx="1371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27655" name="TextBox 13"/>
          <p:cNvSpPr txBox="1">
            <a:spLocks noChangeArrowheads="1"/>
          </p:cNvSpPr>
          <p:nvPr/>
        </p:nvSpPr>
        <p:spPr bwMode="auto">
          <a:xfrm>
            <a:off x="523875" y="783432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78513" y="1447800"/>
            <a:ext cx="3429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4" y="3600451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4797028"/>
            <a:ext cx="1313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668" name="TextBox 30"/>
          <p:cNvSpPr txBox="1">
            <a:spLocks noChangeArrowheads="1"/>
          </p:cNvSpPr>
          <p:nvPr/>
        </p:nvSpPr>
        <p:spPr bwMode="auto">
          <a:xfrm>
            <a:off x="6324600" y="4936332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D. Hoiem and L. Lazebnik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934200" y="440055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1828800"/>
            <a:ext cx="2238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291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8594036" cy="914400"/>
          </a:xfrm>
        </p:spPr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context of machine learning the word learning means ……</a:t>
            </a:r>
          </a:p>
          <a:p>
            <a:r>
              <a:rPr lang="en-US" dirty="0" smtClean="0"/>
              <a:t>In machine learning data is divided in to ----- set, ---- set and ---- set.</a:t>
            </a:r>
          </a:p>
          <a:p>
            <a:r>
              <a:rPr lang="en-US" dirty="0" smtClean="0"/>
              <a:t>In ML, what do features mean?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2104-F97B-4A9D-B1E9-C7A77773EC9B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Kinds of Learning – Section 3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http://sungsoo.github.io/2017/03/28/three-things-you-need-to-know-about-machine-learning.html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supervised learning vs unsupervised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617412" cy="914400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Supervised learning</a:t>
            </a:r>
            <a:r>
              <a:rPr lang="en-US" dirty="0" smtClean="0"/>
              <a:t> is the machine </a:t>
            </a:r>
            <a:r>
              <a:rPr lang="en-US" b="1" dirty="0" smtClean="0"/>
              <a:t>learning</a:t>
            </a:r>
            <a:r>
              <a:rPr lang="en-US" dirty="0" smtClean="0"/>
              <a:t> task of inferring a function from labeled training data. The training data consist of a set of training examples. </a:t>
            </a:r>
          </a:p>
          <a:p>
            <a:r>
              <a:rPr lang="en-US" dirty="0" smtClean="0"/>
              <a:t>In </a:t>
            </a:r>
            <a:r>
              <a:rPr lang="en-US" b="1" dirty="0" smtClean="0"/>
              <a:t>supervised learning</a:t>
            </a:r>
            <a:r>
              <a:rPr lang="en-US" dirty="0" smtClean="0"/>
              <a:t>, each example is a pair consisting of an input object (typically a vector) and a desired output value (also called the supervisory signal)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 smtClean="0"/>
              <a:t>Unsupervised 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Unsupervised learning</a:t>
            </a:r>
            <a:r>
              <a:rPr lang="en-US" dirty="0" smtClean="0"/>
              <a:t> is a type </a:t>
            </a:r>
            <a:r>
              <a:rPr lang="en-US" smtClean="0"/>
              <a:t>of machine </a:t>
            </a:r>
            <a:r>
              <a:rPr lang="en-US" b="1" smtClean="0"/>
              <a:t>learning</a:t>
            </a:r>
            <a:r>
              <a:rPr lang="en-US" dirty="0" smtClean="0"/>
              <a:t> algorithm used to draw inferences from datasets consisting of input data without labeled responses. </a:t>
            </a:r>
          </a:p>
          <a:p>
            <a:r>
              <a:rPr lang="en-US" dirty="0" smtClean="0"/>
              <a:t>The most common </a:t>
            </a:r>
            <a:r>
              <a:rPr lang="en-US" b="1" dirty="0" smtClean="0"/>
              <a:t>unsupervised learning</a:t>
            </a:r>
            <a:r>
              <a:rPr lang="en-US" dirty="0" smtClean="0"/>
              <a:t> method is cluster analysis, which is used for exploratory data analysis to find hidden patterns or grouping in data.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AI – Section 1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5055443" cy="914400"/>
          </a:xfrm>
        </p:spPr>
        <p:txBody>
          <a:bodyPr/>
          <a:lstStyle/>
          <a:p>
            <a:r>
              <a:rPr lang="en-US" dirty="0" smtClean="0"/>
              <a:t>Semi-Supervised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Semi</a:t>
            </a:r>
            <a:r>
              <a:rPr lang="en-US" dirty="0" smtClean="0"/>
              <a:t>-</a:t>
            </a:r>
            <a:r>
              <a:rPr lang="en-US" b="1" dirty="0" smtClean="0"/>
              <a:t>supervised learning</a:t>
            </a:r>
            <a:r>
              <a:rPr lang="en-US" dirty="0" smtClean="0"/>
              <a:t> is a class of </a:t>
            </a:r>
            <a:r>
              <a:rPr lang="en-US" b="1" dirty="0" smtClean="0"/>
              <a:t>supervised learning</a:t>
            </a:r>
            <a:r>
              <a:rPr lang="en-US" dirty="0" smtClean="0"/>
              <a:t> tasks and techniques that also make use of unlabeled data for training – typically a small amount of labeled data with a large amount of unlabeled data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 smtClean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439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8594036" cy="914400"/>
          </a:xfrm>
        </p:spPr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important kinds of learning are</a:t>
            </a:r>
          </a:p>
          <a:p>
            <a:r>
              <a:rPr lang="en-US" dirty="0" smtClean="0"/>
              <a:t>Semi-supervised learning is used in …..</a:t>
            </a:r>
          </a:p>
          <a:p>
            <a:r>
              <a:rPr lang="en-US" dirty="0" smtClean="0"/>
              <a:t>Reinforcement learning is learning from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2104-F97B-4A9D-B1E9-C7A77773EC9B}" type="datetime1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Kinds of Learning – Section 3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40" y="202053"/>
            <a:ext cx="6172200" cy="70842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2"/>
              </a:rPr>
              <a:t>https://www.bistasolutions.com/resources/blogs/5-statistical-methods-for-forecasting-quantitative-time-series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Machinelearningmastery.com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15039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57250"/>
            <a:ext cx="4040188" cy="514350"/>
          </a:xfrm>
        </p:spPr>
        <p:txBody>
          <a:bodyPr/>
          <a:lstStyle/>
          <a:p>
            <a:r>
              <a:rPr lang="en-US" dirty="0" smtClean="0"/>
              <a:t>Humans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28750"/>
            <a:ext cx="4290646" cy="35694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We feel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1" y="1028701"/>
            <a:ext cx="4041775" cy="3345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1428750"/>
            <a:ext cx="4270375" cy="3371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– General Intelligence – Strong AI – Broad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686800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 smtClean="0"/>
              <a:t>This is Strong AI or Full AI</a:t>
            </a:r>
          </a:p>
          <a:p>
            <a:r>
              <a:rPr lang="en-US" dirty="0" smtClean="0"/>
              <a:t>General AI or Full AI is the complete cognitive abilities and decision making sensory range of properties that human’s have.</a:t>
            </a:r>
          </a:p>
          <a:p>
            <a:r>
              <a:rPr lang="en-US" dirty="0" smtClean="0"/>
              <a:t>Nobody in the world has successfully make products in General AI, the likes of – think </a:t>
            </a:r>
            <a:r>
              <a:rPr lang="en-US" dirty="0"/>
              <a:t>A</a:t>
            </a:r>
            <a:r>
              <a:rPr lang="en-US" dirty="0" smtClean="0"/>
              <a:t>rnold </a:t>
            </a:r>
            <a:r>
              <a:rPr lang="en-US" dirty="0"/>
              <a:t>S</a:t>
            </a:r>
            <a:r>
              <a:rPr lang="en-US" dirty="0" smtClean="0"/>
              <a:t>chwarzenegger in terminator or </a:t>
            </a:r>
            <a:r>
              <a:rPr lang="en-US" dirty="0" err="1" smtClean="0"/>
              <a:t>Chitti</a:t>
            </a:r>
            <a:r>
              <a:rPr lang="en-US" dirty="0" smtClean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- Examples of Applied AI – Weak AI – Narrow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omain specific chat bots like the </a:t>
            </a:r>
            <a:r>
              <a:rPr lang="en-US" sz="2400" dirty="0"/>
              <a:t>W</a:t>
            </a:r>
            <a:r>
              <a:rPr lang="en-US" sz="2400" dirty="0" smtClean="0"/>
              <a:t>ipro's helpline or in general any immigration help system</a:t>
            </a:r>
          </a:p>
          <a:p>
            <a:r>
              <a:rPr lang="en-US" sz="2400" dirty="0" smtClean="0"/>
              <a:t>Amazon’s recommendation Engine</a:t>
            </a:r>
          </a:p>
          <a:p>
            <a:r>
              <a:rPr lang="en-US" sz="2400" dirty="0" smtClean="0"/>
              <a:t>deep blue the first computer based chess playing champion</a:t>
            </a:r>
          </a:p>
          <a:p>
            <a:r>
              <a:rPr lang="en-US" sz="2400" dirty="0" smtClean="0"/>
              <a:t>The Advanced Driver Assistance Systems  (ADAS)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 - Examples of Applied AI – Weak AI – Narrow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 smtClean="0"/>
              <a:t>Amazon’s “echo dot” and “echo plus” voice recognition systems</a:t>
            </a:r>
          </a:p>
          <a:p>
            <a:r>
              <a:rPr lang="en-US" sz="2400" dirty="0" smtClean="0"/>
              <a:t>NEST home connectivity startup acquired by </a:t>
            </a:r>
            <a:r>
              <a:rPr lang="en-US" sz="2400" dirty="0" err="1" smtClean="0"/>
              <a:t>google</a:t>
            </a:r>
            <a:r>
              <a:rPr lang="en-US" sz="2400" dirty="0" smtClean="0"/>
              <a:t> in 2014</a:t>
            </a:r>
          </a:p>
          <a:p>
            <a:r>
              <a:rPr lang="en-US" sz="2400" b="1" dirty="0" smtClean="0"/>
              <a:t>Pandora Internet Radio</a:t>
            </a:r>
            <a:r>
              <a:rPr lang="en-US" sz="2400" dirty="0" smtClean="0"/>
              <a:t> is a music streaming service and automated music recommendation service powered by the Music Genome Project</a:t>
            </a:r>
          </a:p>
          <a:p>
            <a:r>
              <a:rPr lang="en-US" sz="2400" dirty="0" smtClean="0"/>
              <a:t>Deep mind of </a:t>
            </a:r>
            <a:r>
              <a:rPr lang="en-US" sz="2400" dirty="0" err="1" smtClean="0"/>
              <a:t>google</a:t>
            </a:r>
            <a:r>
              <a:rPr lang="en-US" sz="2400" dirty="0" smtClean="0"/>
              <a:t> is now in Applied AI, but they want to keep their mind on General AI as well </a:t>
            </a:r>
            <a:r>
              <a:rPr lang="en-US" sz="2400" dirty="0" smtClean="0">
                <a:hlinkClick r:id="rId2"/>
              </a:rPr>
              <a:t>https://deepmind.com/about/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u="none" dirty="0" smtClean="0"/>
              <a:t>      Artificial Neural Networks and Deep Learning</a:t>
            </a:r>
            <a:endParaRPr lang="en-US" u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artificial neuron network (ANN) is a computational model based on the structure and functions of biological neural networks. Information that flows through the network affects the structure of the ANN because a neural network changes - or learns, in a sense - based on that input and output. </a:t>
            </a:r>
          </a:p>
          <a:p>
            <a:r>
              <a:rPr lang="en-US" dirty="0" smtClean="0"/>
              <a:t>ANNs are considered nonlinear statistical data modeling tools where the complex relationships between inputs and outputs are modeled or patterns are found. ANN is also known as a neural network.</a:t>
            </a:r>
          </a:p>
          <a:p>
            <a:r>
              <a:rPr lang="en-US" dirty="0" smtClean="0"/>
              <a:t>Deep learning is the technology that uses neural networks where there are more than two hidden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18763</TotalTime>
  <Words>1072</Words>
  <Application>Microsoft Office PowerPoint</Application>
  <PresentationFormat>On-screen Show (16:9)</PresentationFormat>
  <Paragraphs>159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Wipro 2017 PPT Theme</vt:lpstr>
      <vt:lpstr>Slide 1</vt:lpstr>
      <vt:lpstr>Day 1 - Agenda</vt:lpstr>
      <vt:lpstr>What is AI – Section 1</vt:lpstr>
      <vt:lpstr>Slide 4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      Artificial Neural Networks and Deep Learning</vt:lpstr>
      <vt:lpstr>Slide 10</vt:lpstr>
      <vt:lpstr>Slide 11</vt:lpstr>
      <vt:lpstr>Quick Quiz</vt:lpstr>
      <vt:lpstr>Introduction to Machine Learining – Section 2</vt:lpstr>
      <vt:lpstr>What is Machine Learning – Tom Mitchell</vt:lpstr>
      <vt:lpstr>Slide 15</vt:lpstr>
      <vt:lpstr> Learning (Training)</vt:lpstr>
      <vt:lpstr>The machine learning framework</vt:lpstr>
      <vt:lpstr>What is what in ML</vt:lpstr>
      <vt:lpstr>Machine Learning - Terminology</vt:lpstr>
      <vt:lpstr>Slide 20</vt:lpstr>
      <vt:lpstr>Machine Learning – How it is done?</vt:lpstr>
      <vt:lpstr>Quick Quiz</vt:lpstr>
      <vt:lpstr>Different Kinds of Learning – Section 3</vt:lpstr>
      <vt:lpstr>Slide 24</vt:lpstr>
      <vt:lpstr>Slide 25</vt:lpstr>
      <vt:lpstr>Supervised Learning</vt:lpstr>
      <vt:lpstr>Slide 27</vt:lpstr>
      <vt:lpstr>Unsupervised  Learning</vt:lpstr>
      <vt:lpstr>Slide 29</vt:lpstr>
      <vt:lpstr>Slide 30</vt:lpstr>
      <vt:lpstr>Semi-Supervised Learning</vt:lpstr>
      <vt:lpstr>Slide 32</vt:lpstr>
      <vt:lpstr>Slide 33</vt:lpstr>
      <vt:lpstr>Reinforcement Learning</vt:lpstr>
      <vt:lpstr>Slide 35</vt:lpstr>
      <vt:lpstr>Slide 36</vt:lpstr>
      <vt:lpstr>Quick Quiz</vt:lpstr>
      <vt:lpstr>Different Kinds of Learning – Section 3</vt:lpstr>
      <vt:lpstr>References 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</cp:lastModifiedBy>
  <cp:revision>682</cp:revision>
  <dcterms:created xsi:type="dcterms:W3CDTF">2017-04-27T10:03:54Z</dcterms:created>
  <dcterms:modified xsi:type="dcterms:W3CDTF">2020-08-25T02:02:26Z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